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roxima Nova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Alfa Slab One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roximaNova-regular.fntdata"/><Relationship Id="rId41" Type="http://schemas.openxmlformats.org/officeDocument/2006/relationships/slide" Target="slides/slide36.xml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Lato-regular.fntdata"/><Relationship Id="rId45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f5651ac6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f5651ac6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f5651ac6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f5651ac6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5651ac6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5651ac6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5651ac6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5651ac6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f5651ac6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f5651ac6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f5651ac64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f5651ac64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f5651ac64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f5651ac64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f69747ebd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f69747ebd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f5651ac64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f5651ac64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f636d51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f636d51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f69747eb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f69747eb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f69747eb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f69747eb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f5651ac6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f5651ac6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f636d510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f636d51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f636d51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f636d51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69747eb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f69747eb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f5651ac64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f5651ac64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f5651ac64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f5651ac64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f5651ac64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f5651ac64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5651ac64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f5651ac64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f5651ac64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f5651ac64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5651ac6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5651ac6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f5651ac64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f5651ac64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f5651ac64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f5651ac64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f5651ac64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f5651ac6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f69747ebd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f69747ebd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f69747e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f69747e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f69747eb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f69747eb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f5651ac64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f5651ac6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f5651ac6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f5651ac6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f69747e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f69747e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f69747eb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f69747eb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5651ac64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5651ac64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5651ac64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5651ac64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f5651ac6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f5651ac6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overthewire.org/wargames/" TargetMode="External"/><Relationship Id="rId4" Type="http://schemas.openxmlformats.org/officeDocument/2006/relationships/hyperlink" Target="https://linuxacademy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Cyberdefenseorg@albany.edu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Defense Organization</a:t>
            </a:r>
            <a:endParaRPr/>
          </a:p>
        </p:txBody>
      </p:sp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19’ - Intro to Linux</a:t>
            </a:r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415" y="3620300"/>
            <a:ext cx="1171174" cy="148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Linux Awesome?</a:t>
            </a:r>
            <a:endParaRPr/>
          </a:p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free.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Command-line format. (Which makes you feel like a real hacker)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secure.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Stripped down.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Direct modification of Configuration Files.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Can run all services.</a:t>
            </a:r>
            <a:endParaRPr/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550" y="2579475"/>
            <a:ext cx="4125750" cy="229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Linux Awesome pt. 2?</a:t>
            </a:r>
            <a:endParaRPr/>
          </a:p>
        </p:txBody>
      </p:sp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can become a portable operating system and is used in many devices.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POSIX (Portable Software)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raspberry pi png"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25" y="2776325"/>
            <a:ext cx="1246100" cy="9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625" y="3601925"/>
            <a:ext cx="1345350" cy="13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837" y="2600998"/>
            <a:ext cx="1714225" cy="14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6925" y="2712275"/>
            <a:ext cx="3389899" cy="21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Nuts and Bolts of Linux.</a:t>
            </a:r>
            <a:endParaRPr/>
          </a:p>
        </p:txBody>
      </p:sp>
      <p:sp>
        <p:nvSpPr>
          <p:cNvPr id="181" name="Google Shape;181;p36"/>
          <p:cNvSpPr txBox="1"/>
          <p:nvPr>
            <p:ph idx="1" type="body"/>
          </p:nvPr>
        </p:nvSpPr>
        <p:spPr>
          <a:xfrm>
            <a:off x="311700" y="1152475"/>
            <a:ext cx="575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At its core level linux is a kernel that interacts with your computer’s hardware.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 kernel is the programming of the core operating system.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Outside the kernel are the shells.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The shell is the user interface that communicates with the kernel.</a:t>
            </a:r>
            <a:endParaRPr sz="2400"/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701" y="174788"/>
            <a:ext cx="2686400" cy="29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900" y="3122475"/>
            <a:ext cx="2444226" cy="19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Linux’s </a:t>
            </a:r>
            <a:r>
              <a:rPr lang="en"/>
              <a:t>Hierarchy</a:t>
            </a:r>
            <a:endParaRPr/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file systems in linux are broken up into a bunch of directories.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Directories are the </a:t>
            </a:r>
            <a:r>
              <a:rPr lang="en" sz="1800"/>
              <a:t>equivalent</a:t>
            </a:r>
            <a:r>
              <a:rPr lang="en" sz="1800"/>
              <a:t> of folders.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/home is a directory in the Linux file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linux file system hierarchy png" id="190" name="Google Shape;1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387" y="2023425"/>
            <a:ext cx="6365225" cy="30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Linux’s Hierarchy pt. 2</a:t>
            </a:r>
            <a:endParaRPr/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        - filesystem root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/bin   - contains programs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/sbin - contains programs for admins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/etc   - configuration files for programs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/opt   - downloaded programs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/home - each user has files live there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/dev    - attached devices information (usbs)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/var    - variable files(LOGS!)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/tmp   - temporary files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.          - current directory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..         - go up one directory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          - go back </a:t>
            </a:r>
            <a:endParaRPr/>
          </a:p>
        </p:txBody>
      </p:sp>
      <p:pic>
        <p:nvPicPr>
          <p:cNvPr descr="Image result for linux file system hierarchy png" id="197" name="Google Shape;1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325" y="1152475"/>
            <a:ext cx="42913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Around Linux</a:t>
            </a:r>
            <a:endParaRPr/>
          </a:p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Linux is in command-line format, we use commands to navigate our file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pwd - Print working directory, shows where you currently are in the system i.e the working directory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cd &lt;directoryname&gt; - Change directory you are in 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cd /home : Moves you to the “home” directory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ls - list all the files in the current folder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-a : list all files (including hidden)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Cat &lt;filename&gt; - Used for printing contents of file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File &lt;filename&gt; - Will tell you what the file type is.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em up!</a:t>
            </a:r>
            <a:endParaRPr/>
          </a:p>
        </p:txBody>
      </p:sp>
      <p:sp>
        <p:nvSpPr>
          <p:cNvPr id="209" name="Google Shape;20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/>
              <a:t>Log into machine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- bb123#123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objective is to navigate to the calendar directory, which is in the etc directory.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terminal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pwd command to see your working directory.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use the cd command to navigate to the /etc directory.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pwd to print out file path.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 cd into the /calendar directory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pwd again to print out the full file path.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Once in the calendar directory, use ls to display the contents of the directory.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use file to see what type of file default is.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</a:t>
            </a:r>
            <a:r>
              <a:rPr b="1" lang="en"/>
              <a:t>cat</a:t>
            </a:r>
            <a:r>
              <a:rPr lang="en"/>
              <a:t> to print out contents of file default.</a:t>
            </a:r>
            <a:endParaRPr/>
          </a:p>
        </p:txBody>
      </p:sp>
      <p:pic>
        <p:nvPicPr>
          <p:cNvPr id="210" name="Google Shape;2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573" y="125975"/>
            <a:ext cx="3565276" cy="15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you should see…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338" y="1017725"/>
            <a:ext cx="6077325" cy="39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311700" y="17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your System.</a:t>
            </a:r>
            <a:endParaRPr/>
          </a:p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311700" y="998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&lt;filename&gt; - This command is used to create a file in whatever directory you are 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m &lt;filename&gt;- This command is used to remove or delete a file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kdir &lt;directoryname&gt; - Used to create a directory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rmdir &lt;directoryname&gt;- Used to remove the specified directory.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ano &lt;filename&gt;- This is a text editor. Text editors are used to edit the contents of a file.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vi &lt;file- Another text editor. (The inferior one).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it a Try!</a:t>
            </a:r>
            <a:endParaRPr/>
          </a:p>
        </p:txBody>
      </p:sp>
      <p:sp>
        <p:nvSpPr>
          <p:cNvPr id="228" name="Google Shape;22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have gone over how to directly create things in your system, let’s test it out.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 back to your home directory by just typing </a:t>
            </a:r>
            <a:r>
              <a:rPr b="1" lang="en" sz="1400"/>
              <a:t>cd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First create a directory with the </a:t>
            </a:r>
            <a:r>
              <a:rPr b="1" lang="en" sz="1400"/>
              <a:t>mkdir</a:t>
            </a:r>
            <a:r>
              <a:rPr lang="en" sz="1400"/>
              <a:t> command. You can name it whatever you want.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</a:t>
            </a:r>
            <a:r>
              <a:rPr b="1" lang="en"/>
              <a:t>ls</a:t>
            </a:r>
            <a:r>
              <a:rPr lang="en"/>
              <a:t> to see if it worked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Next, </a:t>
            </a:r>
            <a:r>
              <a:rPr b="1" lang="en" sz="1400"/>
              <a:t>cd</a:t>
            </a:r>
            <a:r>
              <a:rPr lang="en" sz="1400"/>
              <a:t> into that directory.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Then create a file using the </a:t>
            </a:r>
            <a:r>
              <a:rPr b="1" lang="en" sz="1400"/>
              <a:t>touch</a:t>
            </a:r>
            <a:r>
              <a:rPr lang="en" sz="1400"/>
              <a:t> command. Again, name it anything.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Edit the file using </a:t>
            </a:r>
            <a:r>
              <a:rPr b="1" lang="en" sz="1400"/>
              <a:t>nano</a:t>
            </a:r>
            <a:r>
              <a:rPr lang="en" sz="1400"/>
              <a:t>. Type “Linux is cool.” in the file.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commands listed on the bottom of </a:t>
            </a:r>
            <a:r>
              <a:rPr b="1" lang="en"/>
              <a:t>nano</a:t>
            </a:r>
            <a:r>
              <a:rPr lang="en"/>
              <a:t> to save and exit. (Ctrl + X &gt;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Lastly, burn it all down. Delete the file with the </a:t>
            </a:r>
            <a:r>
              <a:rPr b="1" lang="en" sz="1400"/>
              <a:t>rm</a:t>
            </a:r>
            <a:r>
              <a:rPr lang="en" sz="1400"/>
              <a:t> command, then delete the directory with the </a:t>
            </a:r>
            <a:r>
              <a:rPr b="1" lang="en" sz="1400"/>
              <a:t>rmdir</a:t>
            </a:r>
            <a:r>
              <a:rPr lang="en" sz="1400"/>
              <a:t> command.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can’t delete a directory from within, so make sure you</a:t>
            </a:r>
            <a:r>
              <a:rPr b="1" lang="en"/>
              <a:t> cd</a:t>
            </a:r>
            <a:r>
              <a:rPr lang="en"/>
              <a:t> somewhere else first.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in?</a:t>
            </a:r>
            <a:endParaRPr/>
          </a:p>
        </p:txBody>
      </p:sp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19’ - Intro to Linux</a:t>
            </a:r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415" y="3620300"/>
            <a:ext cx="1171174" cy="148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should look like this...</a:t>
            </a:r>
            <a:endParaRPr/>
          </a:p>
        </p:txBody>
      </p:sp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8350"/>
            <a:ext cx="8767173" cy="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91788"/>
            <a:ext cx="8767175" cy="13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93275"/>
            <a:ext cx="87671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</a:t>
            </a:r>
            <a:endParaRPr/>
          </a:p>
        </p:txBody>
      </p:sp>
      <p:sp>
        <p:nvSpPr>
          <p:cNvPr id="242" name="Google Shape;242;p45"/>
          <p:cNvSpPr txBox="1"/>
          <p:nvPr>
            <p:ph idx="1" type="body"/>
          </p:nvPr>
        </p:nvSpPr>
        <p:spPr>
          <a:xfrm>
            <a:off x="311700" y="1152475"/>
            <a:ext cx="476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also has users and groups to help manage its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Users are given an identification number called a UID.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Groups are given an identification number called a GID.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</a:t>
            </a:r>
            <a:r>
              <a:rPr lang="en"/>
              <a:t>d &lt;user or group&gt; - command used to show the id of a specified user or group.</a:t>
            </a:r>
            <a:endParaRPr/>
          </a:p>
        </p:txBody>
      </p:sp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927" y="1144276"/>
            <a:ext cx="3432773" cy="34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for User/Group Management.</a:t>
            </a:r>
            <a:endParaRPr/>
          </a:p>
        </p:txBody>
      </p:sp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know, commands are used to do things in linux. So, these commands are used to manage users and groups.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useradd &lt;username&gt; - add new user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deluser &lt;username&gt;- delete user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groupadd &lt;groupname&gt;- create new group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groupdel  &lt;groupname&gt;- delete group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u</a:t>
            </a:r>
            <a:r>
              <a:rPr lang="en" sz="1400"/>
              <a:t>sermod -aG &lt;groupname&gt; &lt;username&gt; - Add user to group.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whoami    - show logged in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who          - who else is logged in</a:t>
            </a:r>
            <a:endParaRPr sz="1400"/>
          </a:p>
        </p:txBody>
      </p:sp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425" y="1845775"/>
            <a:ext cx="3580874" cy="27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/>
          <p:nvPr/>
        </p:nvSpPr>
        <p:spPr>
          <a:xfrm>
            <a:off x="6672200" y="122825"/>
            <a:ext cx="2231700" cy="1217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  <p:sp>
        <p:nvSpPr>
          <p:cNvPr id="257" name="Google Shape;257;p47"/>
          <p:cNvSpPr txBox="1"/>
          <p:nvPr>
            <p:ph idx="1" type="body"/>
          </p:nvPr>
        </p:nvSpPr>
        <p:spPr>
          <a:xfrm>
            <a:off x="311700" y="1188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</a:t>
            </a:r>
            <a:r>
              <a:rPr lang="en"/>
              <a:t> give it a try.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user with the useradd command. Call them “bob”.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Then, create a group with groupadd. Call the group “bob_group”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Next, add bob to bob_group with the usermod -aG command.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check if it worked type “id bob”.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</a:t>
            </a:r>
            <a:r>
              <a:rPr lang="en"/>
              <a:t>let's</a:t>
            </a:r>
            <a:r>
              <a:rPr lang="en"/>
              <a:t> break it with groupdel and userdel.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Ask questions if you’re having problems. </a:t>
            </a:r>
            <a:endParaRPr/>
          </a:p>
        </p:txBody>
      </p:sp>
      <p:pic>
        <p:nvPicPr>
          <p:cNvPr id="258" name="Google Shape;2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850" y="2681121"/>
            <a:ext cx="2998050" cy="23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7"/>
          <p:cNvSpPr txBox="1"/>
          <p:nvPr/>
        </p:nvSpPr>
        <p:spPr>
          <a:xfrm rot="1396753">
            <a:off x="7088174" y="586660"/>
            <a:ext cx="1399754" cy="393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sermod -aG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look...</a:t>
            </a:r>
            <a:endParaRPr/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5" y="1735325"/>
            <a:ext cx="8862250" cy="23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idx="1" type="body"/>
          </p:nvPr>
        </p:nvSpPr>
        <p:spPr>
          <a:xfrm>
            <a:off x="365550" y="1380450"/>
            <a:ext cx="8616000" cy="23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 so far?</a:t>
            </a:r>
            <a:endParaRPr sz="7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manage everything?</a:t>
            </a:r>
            <a:endParaRPr/>
          </a:p>
        </p:txBody>
      </p:sp>
      <p:sp>
        <p:nvSpPr>
          <p:cNvPr id="276" name="Google Shape;276;p50"/>
          <p:cNvSpPr txBox="1"/>
          <p:nvPr>
            <p:ph idx="1" type="body"/>
          </p:nvPr>
        </p:nvSpPr>
        <p:spPr>
          <a:xfrm>
            <a:off x="311700" y="1177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&lt;ctrl-c&gt; : kill current process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&lt;ctrl-z&gt;: put current process in background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&lt;tab&gt;: complete the command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!!: re-run recent command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jobs : view background processes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history - view recent commands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lear or &lt;ctrl-L) - clear the screen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Wondering what a Command Does?</a:t>
            </a:r>
            <a:endParaRPr/>
          </a:p>
        </p:txBody>
      </p:sp>
      <p:sp>
        <p:nvSpPr>
          <p:cNvPr id="282" name="Google Shape;28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manual pages are built in to your Linux operating system to help you find out the usage of commands.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man - User manual for Linux distributions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man {option}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man find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If you keep getting an error on the command you are typing, always check the manual to see if you are doing it correctly!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288" name="Google Shape;28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can run a bunch of services. Each do their own thing and have different purposes.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Mail Servers: Postfix,Dovecot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 Servers: Apache/Apache2, nginx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Databases: MYSQL, MariaDB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more!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Resources</a:t>
            </a:r>
            <a:endParaRPr/>
          </a:p>
        </p:txBody>
      </p:sp>
      <p:sp>
        <p:nvSpPr>
          <p:cNvPr id="294" name="Google Shape;29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Over the wire -  Practice Linux Navigation through SSH.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hlinkClick r:id="rId3"/>
              </a:rPr>
              <a:t>http://overthewire.org/wargames/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Linux Academy - Practice for CTF, Certifications, Hands-on Labs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hlinkClick r:id="rId4"/>
              </a:rPr>
              <a:t>https://linuxacademy.com/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Hacking on our Campus?!</a:t>
            </a:r>
            <a:endParaRPr/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96375"/>
            <a:ext cx="7503149" cy="36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150" y="270713"/>
            <a:ext cx="32956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 with Linux...</a:t>
            </a:r>
            <a:endParaRPr/>
          </a:p>
        </p:txBody>
      </p:sp>
      <p:sp>
        <p:nvSpPr>
          <p:cNvPr id="300" name="Google Shape;30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6000"/>
              <a:t>Something Cool :)</a:t>
            </a:r>
            <a:endParaRPr sz="6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r>
              <a:rPr lang="en"/>
              <a:t> </a:t>
            </a:r>
            <a:endParaRPr/>
          </a:p>
        </p:txBody>
      </p:sp>
      <p:sp>
        <p:nvSpPr>
          <p:cNvPr id="306" name="Google Shape;30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Working on an interesting project? Have a specialty? Present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If you are interested in a topic/want to present email us! </a:t>
            </a:r>
            <a:r>
              <a:rPr lang="en" u="sng">
                <a:solidFill>
                  <a:schemeClr val="hlink"/>
                </a:solidFill>
                <a:hlinkClick r:id="rId3"/>
              </a:rPr>
              <a:t>Cyberdefenseorg@albany.edu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6000"/>
              <a:t>OTHER STUFF?</a:t>
            </a:r>
            <a:endParaRPr sz="6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a Competition Team!</a:t>
            </a:r>
            <a:endParaRPr/>
          </a:p>
        </p:txBody>
      </p:sp>
      <p:sp>
        <p:nvSpPr>
          <p:cNvPr id="312" name="Google Shape;312;p56"/>
          <p:cNvSpPr txBox="1"/>
          <p:nvPr>
            <p:ph idx="1" type="body"/>
          </p:nvPr>
        </p:nvSpPr>
        <p:spPr>
          <a:xfrm>
            <a:off x="311700" y="1152475"/>
            <a:ext cx="42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 nights at 7:15 in bb123.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Open training for competitions. Find out what specialty you’re interested 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Linux, Windows, Firewall. They’re all super fun and interesting!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Multiple competitions! Cny, UBNet Def, CCDC, RIT Sec.</a:t>
            </a:r>
            <a:endParaRPr/>
          </a:p>
        </p:txBody>
      </p:sp>
      <p:pic>
        <p:nvPicPr>
          <p:cNvPr id="313" name="Google Shape;313;p56"/>
          <p:cNvPicPr preferRelativeResize="0"/>
          <p:nvPr/>
        </p:nvPicPr>
        <p:blipFill rotWithShape="1">
          <a:blip r:embed="rId3">
            <a:alphaModFix/>
          </a:blip>
          <a:srcRect b="0" l="-1605" r="0" t="-3060"/>
          <a:stretch/>
        </p:blipFill>
        <p:spPr>
          <a:xfrm>
            <a:off x="4512733" y="1053925"/>
            <a:ext cx="449079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Study Group - Security +</a:t>
            </a:r>
            <a:endParaRPr/>
          </a:p>
        </p:txBody>
      </p:sp>
      <p:sp>
        <p:nvSpPr>
          <p:cNvPr id="319" name="Google Shape;319;p57"/>
          <p:cNvSpPr txBox="1"/>
          <p:nvPr>
            <p:ph idx="1" type="body"/>
          </p:nvPr>
        </p:nvSpPr>
        <p:spPr>
          <a:xfrm>
            <a:off x="311700" y="1152475"/>
            <a:ext cx="42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Tuesday</a:t>
            </a:r>
            <a:r>
              <a:rPr lang="en"/>
              <a:t> nights at 7:15 in bb123.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Study as a 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Talk to Mark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200" y="1170125"/>
            <a:ext cx="4292401" cy="331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J-Board Applications!</a:t>
            </a:r>
            <a:endParaRPr/>
          </a:p>
        </p:txBody>
      </p:sp>
      <p:pic>
        <p:nvPicPr>
          <p:cNvPr id="326" name="Google Shape;3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345323"/>
            <a:ext cx="2394450" cy="30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8"/>
          <p:cNvSpPr txBox="1"/>
          <p:nvPr/>
        </p:nvSpPr>
        <p:spPr>
          <a:xfrm>
            <a:off x="141700" y="1345325"/>
            <a:ext cx="47112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OPEN POSITIONS: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Treasurer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IT-Chief Technology Officer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Competition Captain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Competition Co-Captain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EVERYONE SHOULD APPLY (: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>
            <p:ph type="title"/>
          </p:nvPr>
        </p:nvSpPr>
        <p:spPr>
          <a:xfrm>
            <a:off x="311700" y="445025"/>
            <a:ext cx="85206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Updates!</a:t>
            </a:r>
            <a:endParaRPr/>
          </a:p>
        </p:txBody>
      </p:sp>
      <p:sp>
        <p:nvSpPr>
          <p:cNvPr id="333" name="Google Shape;333;p59"/>
          <p:cNvSpPr txBox="1"/>
          <p:nvPr>
            <p:ph idx="1" type="body"/>
          </p:nvPr>
        </p:nvSpPr>
        <p:spPr>
          <a:xfrm>
            <a:off x="311700" y="1477925"/>
            <a:ext cx="63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CEHC Drone Lab Launch; Wednesday, February 27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Page Hall, basement Downtown Campus, University at Albany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3 pm Pre-fly event, student demos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4:15 Open house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4:45 Official ribbon cutting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875" y="0"/>
            <a:ext cx="1933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Cya Next week!</a:t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sp>
        <p:nvSpPr>
          <p:cNvPr id="340" name="Google Shape;340;p60"/>
          <p:cNvSpPr txBox="1"/>
          <p:nvPr>
            <p:ph idx="1" type="body"/>
          </p:nvPr>
        </p:nvSpPr>
        <p:spPr>
          <a:xfrm>
            <a:off x="369000" y="1159625"/>
            <a:ext cx="281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good memes send them to the email below.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wcsmith@albany.edu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Follow us on Twitter? Add on myInvolvement?</a:t>
            </a:r>
            <a:endParaRPr sz="1400"/>
          </a:p>
        </p:txBody>
      </p:sp>
      <p:pic>
        <p:nvPicPr>
          <p:cNvPr id="341" name="Google Shape;3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725" y="549582"/>
            <a:ext cx="1149701" cy="1333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0"/>
          <p:cNvSpPr txBox="1"/>
          <p:nvPr/>
        </p:nvSpPr>
        <p:spPr>
          <a:xfrm>
            <a:off x="4510550" y="2087700"/>
            <a:ext cx="2930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CCDC! - Monday 7:30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BB123 (Check email).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43" name="Google Shape;343;p60"/>
          <p:cNvSpPr txBox="1"/>
          <p:nvPr/>
        </p:nvSpPr>
        <p:spPr>
          <a:xfrm>
            <a:off x="4510550" y="732363"/>
            <a:ext cx="2930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PC Assembly Workshop- February 19th(?)</a:t>
            </a:r>
            <a:endParaRPr sz="1600"/>
          </a:p>
        </p:txBody>
      </p:sp>
      <p:sp>
        <p:nvSpPr>
          <p:cNvPr id="344" name="Google Shape;344;p60"/>
          <p:cNvSpPr txBox="1"/>
          <p:nvPr/>
        </p:nvSpPr>
        <p:spPr>
          <a:xfrm>
            <a:off x="4352200" y="3726775"/>
            <a:ext cx="19344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https://discord.gg/9Dh6R5R</a:t>
            </a:r>
            <a:endParaRPr sz="2400"/>
          </a:p>
        </p:txBody>
      </p:sp>
      <p:pic>
        <p:nvPicPr>
          <p:cNvPr id="345" name="Google Shape;34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775" y="3743769"/>
            <a:ext cx="1001722" cy="13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25" y="3743768"/>
            <a:ext cx="1001722" cy="13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750" y="3743768"/>
            <a:ext cx="1001722" cy="139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2600" y="1851925"/>
            <a:ext cx="1845950" cy="32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4713" y="1937099"/>
            <a:ext cx="1001726" cy="126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Capece</a:t>
            </a:r>
            <a:endParaRPr/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171100" y="1152475"/>
            <a:ext cx="866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Junior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From upstate NY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Linux Coach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Competition </a:t>
            </a:r>
            <a:r>
              <a:rPr lang="en" sz="2000"/>
              <a:t>i've</a:t>
            </a:r>
            <a:r>
              <a:rPr lang="en" sz="2000"/>
              <a:t> been to…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lot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701" y="1221138"/>
            <a:ext cx="4487401" cy="32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Kirby</a:t>
            </a:r>
            <a:endParaRPr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Freshman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From Long Island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Linux Specialty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Competitions that I’ve been too…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Cny Hackathon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UBNet Def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CCDC Qualifiers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1" name="Google Shape;1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102" y="651475"/>
            <a:ext cx="3046949" cy="40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Daunte Kinsey</a:t>
            </a:r>
            <a:endParaRPr/>
          </a:p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Freshman, Digital Forensics Major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Linux Specialty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Competitions that I’ve been too…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Cny Hackathon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UBNet Def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CCDC Qualifiers</a:t>
            </a:r>
            <a:endParaRPr/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25" y="734453"/>
            <a:ext cx="3543350" cy="36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“Term” of the Week:</a:t>
            </a:r>
            <a:endParaRPr/>
          </a:p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311700" y="1165050"/>
            <a:ext cx="561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Team - The team in a cyber security competition that is given a network to defend. (You!)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Red Team - The team in a cyber security competition that is tasked with attacking the blue team’s networks. (Boo!)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White Team - The people that will help you along the way during the competition. They do not compete.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Black Team - Helped create the </a:t>
            </a:r>
            <a:r>
              <a:rPr lang="en"/>
              <a:t>infrastructure</a:t>
            </a:r>
            <a:r>
              <a:rPr lang="en"/>
              <a:t> for the competition and are tasked with making sure everything is running correctly.</a:t>
            </a:r>
            <a:endParaRPr/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200" y="1452631"/>
            <a:ext cx="2909100" cy="2841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Linux</a:t>
            </a:r>
            <a:endParaRPr/>
          </a:p>
        </p:txBody>
      </p:sp>
      <p:sp>
        <p:nvSpPr>
          <p:cNvPr id="151" name="Google Shape;15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you to the fundamentals of Linux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Familiarize you with history of Linux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Groundwork for future workshops/competitions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575" y="1467475"/>
            <a:ext cx="2658725" cy="310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Linux?</a:t>
            </a:r>
            <a:endParaRPr/>
          </a:p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is an NOT an operating system. It’s a kernel! Operating systems are based of linux.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are many different operating systems based of original Linux: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Ubuntu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Kali (Used in tv show “Mr Robot”)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Fedora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